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0000"/>
    <p:restoredTop sz="94595"/>
  </p:normalViewPr>
  <p:slideViewPr>
    <p:cSldViewPr snapToGrid="0" snapToObjects="1">
      <p:cViewPr varScale="1">
        <p:scale>
          <a:sx n="104" d="100"/>
          <a:sy n="104" d="100"/>
        </p:scale>
        <p:origin x="149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22F7CCF-1C55-0B4D-86AF-74F92DE8AA35}" type="datetimeFigureOut">
              <a:rPr lang="en-US" smtClean="0"/>
              <a:t>5/11/18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8A2D82-BDD9-6040-8255-3906C138F168}" type="slidenum">
              <a:rPr lang="en-US" smtClean="0"/>
              <a:t>‹#›</a:t>
            </a:fld>
            <a:endParaRPr lang="en-US" dirty="0"/>
          </a:p>
        </p:txBody>
      </p:sp>
    </p:spTree>
    <p:extLst>
      <p:ext uri="{BB962C8B-B14F-4D97-AF65-F5344CB8AC3E}">
        <p14:creationId xmlns:p14="http://schemas.microsoft.com/office/powerpoint/2010/main" val="885053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343768"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2F7CCF-1C55-0B4D-86AF-74F92DE8AA35}" type="datetimeFigureOut">
              <a:rPr lang="en-US" smtClean="0"/>
              <a:t>5/11/18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8A2D82-BDD9-6040-8255-3906C138F168}" type="slidenum">
              <a:rPr lang="en-US" smtClean="0"/>
              <a:t>‹#›</a:t>
            </a:fld>
            <a:endParaRPr lang="en-US" dirty="0"/>
          </a:p>
        </p:txBody>
      </p:sp>
    </p:spTree>
    <p:extLst>
      <p:ext uri="{BB962C8B-B14F-4D97-AF65-F5344CB8AC3E}">
        <p14:creationId xmlns:p14="http://schemas.microsoft.com/office/powerpoint/2010/main" val="309714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2F7CCF-1C55-0B4D-86AF-74F92DE8AA35}" type="datetimeFigureOut">
              <a:rPr lang="en-US" smtClean="0"/>
              <a:t>5/11/18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8A2D82-BDD9-6040-8255-3906C138F168}" type="slidenum">
              <a:rPr lang="en-US" smtClean="0"/>
              <a:t>‹#›</a:t>
            </a:fld>
            <a:endParaRPr lang="en-US" dirty="0"/>
          </a:p>
        </p:txBody>
      </p:sp>
    </p:spTree>
    <p:extLst>
      <p:ext uri="{BB962C8B-B14F-4D97-AF65-F5344CB8AC3E}">
        <p14:creationId xmlns:p14="http://schemas.microsoft.com/office/powerpoint/2010/main" val="201171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343768" cy="1325563"/>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2F7CCF-1C55-0B4D-86AF-74F92DE8AA35}" type="datetimeFigureOut">
              <a:rPr lang="en-US" smtClean="0"/>
              <a:t>5/11/18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8A2D82-BDD9-6040-8255-3906C138F168}" type="slidenum">
              <a:rPr lang="en-US" smtClean="0"/>
              <a:t>‹#›</a:t>
            </a:fld>
            <a:endParaRPr lang="en-US" dirty="0"/>
          </a:p>
        </p:txBody>
      </p:sp>
    </p:spTree>
    <p:extLst>
      <p:ext uri="{BB962C8B-B14F-4D97-AF65-F5344CB8AC3E}">
        <p14:creationId xmlns:p14="http://schemas.microsoft.com/office/powerpoint/2010/main" val="162193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2F7CCF-1C55-0B4D-86AF-74F92DE8AA35}" type="datetimeFigureOut">
              <a:rPr lang="en-US" smtClean="0"/>
              <a:t>5/11/18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8A2D82-BDD9-6040-8255-3906C138F168}" type="slidenum">
              <a:rPr lang="en-US" smtClean="0"/>
              <a:t>‹#›</a:t>
            </a:fld>
            <a:endParaRPr lang="en-US" dirty="0"/>
          </a:p>
        </p:txBody>
      </p:sp>
    </p:spTree>
    <p:extLst>
      <p:ext uri="{BB962C8B-B14F-4D97-AF65-F5344CB8AC3E}">
        <p14:creationId xmlns:p14="http://schemas.microsoft.com/office/powerpoint/2010/main" val="1787209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343768"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2F7CCF-1C55-0B4D-86AF-74F92DE8AA35}" type="datetimeFigureOut">
              <a:rPr lang="en-US" smtClean="0"/>
              <a:t>5/11/18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8A2D82-BDD9-6040-8255-3906C138F168}" type="slidenum">
              <a:rPr lang="en-US" smtClean="0"/>
              <a:t>‹#›</a:t>
            </a:fld>
            <a:endParaRPr lang="en-US" dirty="0"/>
          </a:p>
        </p:txBody>
      </p:sp>
    </p:spTree>
    <p:extLst>
      <p:ext uri="{BB962C8B-B14F-4D97-AF65-F5344CB8AC3E}">
        <p14:creationId xmlns:p14="http://schemas.microsoft.com/office/powerpoint/2010/main" val="771337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2F7CCF-1C55-0B4D-86AF-74F92DE8AA35}" type="datetimeFigureOut">
              <a:rPr lang="en-US" smtClean="0"/>
              <a:t>5/11/18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8A2D82-BDD9-6040-8255-3906C138F168}" type="slidenum">
              <a:rPr lang="en-US" smtClean="0"/>
              <a:t>‹#›</a:t>
            </a:fld>
            <a:endParaRPr lang="en-US" dirty="0"/>
          </a:p>
        </p:txBody>
      </p:sp>
    </p:spTree>
    <p:extLst>
      <p:ext uri="{BB962C8B-B14F-4D97-AF65-F5344CB8AC3E}">
        <p14:creationId xmlns:p14="http://schemas.microsoft.com/office/powerpoint/2010/main" val="166388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343768"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322F7CCF-1C55-0B4D-86AF-74F92DE8AA35}" type="datetimeFigureOut">
              <a:rPr lang="en-US" smtClean="0"/>
              <a:t>5/11/18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8A2D82-BDD9-6040-8255-3906C138F168}" type="slidenum">
              <a:rPr lang="en-US" smtClean="0"/>
              <a:t>‹#›</a:t>
            </a:fld>
            <a:endParaRPr lang="en-US" dirty="0"/>
          </a:p>
        </p:txBody>
      </p:sp>
    </p:spTree>
    <p:extLst>
      <p:ext uri="{BB962C8B-B14F-4D97-AF65-F5344CB8AC3E}">
        <p14:creationId xmlns:p14="http://schemas.microsoft.com/office/powerpoint/2010/main" val="373563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F7CCF-1C55-0B4D-86AF-74F92DE8AA35}" type="datetimeFigureOut">
              <a:rPr lang="en-US" smtClean="0"/>
              <a:t>5/11/18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8A2D82-BDD9-6040-8255-3906C138F168}" type="slidenum">
              <a:rPr lang="en-US" smtClean="0"/>
              <a:t>‹#›</a:t>
            </a:fld>
            <a:endParaRPr lang="en-US" dirty="0"/>
          </a:p>
        </p:txBody>
      </p:sp>
    </p:spTree>
    <p:extLst>
      <p:ext uri="{BB962C8B-B14F-4D97-AF65-F5344CB8AC3E}">
        <p14:creationId xmlns:p14="http://schemas.microsoft.com/office/powerpoint/2010/main" val="1391683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2F7CCF-1C55-0B4D-86AF-74F92DE8AA35}" type="datetimeFigureOut">
              <a:rPr lang="en-US" smtClean="0"/>
              <a:t>5/11/18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8A2D82-BDD9-6040-8255-3906C138F168}" type="slidenum">
              <a:rPr lang="en-US" smtClean="0"/>
              <a:t>‹#›</a:t>
            </a:fld>
            <a:endParaRPr lang="en-US" dirty="0"/>
          </a:p>
        </p:txBody>
      </p:sp>
    </p:spTree>
    <p:extLst>
      <p:ext uri="{BB962C8B-B14F-4D97-AF65-F5344CB8AC3E}">
        <p14:creationId xmlns:p14="http://schemas.microsoft.com/office/powerpoint/2010/main" val="1772638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2F7CCF-1C55-0B4D-86AF-74F92DE8AA35}" type="datetimeFigureOut">
              <a:rPr lang="en-US" smtClean="0"/>
              <a:t>5/11/18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8A2D82-BDD9-6040-8255-3906C138F168}" type="slidenum">
              <a:rPr lang="en-US" smtClean="0"/>
              <a:t>‹#›</a:t>
            </a:fld>
            <a:endParaRPr lang="en-US" dirty="0"/>
          </a:p>
        </p:txBody>
      </p:sp>
    </p:spTree>
    <p:extLst>
      <p:ext uri="{BB962C8B-B14F-4D97-AF65-F5344CB8AC3E}">
        <p14:creationId xmlns:p14="http://schemas.microsoft.com/office/powerpoint/2010/main" val="697659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2F7CCF-1C55-0B4D-86AF-74F92DE8AA35}" type="datetimeFigureOut">
              <a:rPr lang="en-US" smtClean="0"/>
              <a:t>5/11/18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8A2D82-BDD9-6040-8255-3906C138F168}" type="slidenum">
              <a:rPr lang="en-US" smtClean="0"/>
              <a:t>‹#›</a:t>
            </a:fld>
            <a:endParaRPr lang="en-US" dirty="0"/>
          </a:p>
        </p:txBody>
      </p:sp>
      <p:sp>
        <p:nvSpPr>
          <p:cNvPr id="9" name="Rectangle 8"/>
          <p:cNvSpPr/>
          <p:nvPr userDrawn="1"/>
        </p:nvSpPr>
        <p:spPr>
          <a:xfrm>
            <a:off x="0" y="0"/>
            <a:ext cx="12192000" cy="1825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381577" y="785233"/>
            <a:ext cx="1247775" cy="1247775"/>
          </a:xfrm>
          <a:prstGeom prst="rect">
            <a:avLst/>
          </a:prstGeom>
          <a:ln>
            <a:solidFill>
              <a:schemeClr val="tx2"/>
            </a:solidFill>
          </a:ln>
        </p:spPr>
      </p:pic>
      <p:sp>
        <p:nvSpPr>
          <p:cNvPr id="11" name="Title Placeholder 10"/>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71233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defTabSz="914400" rtl="0" eaLnBrk="1" latinLnBrk="0" hangingPunct="1">
        <a:lnSpc>
          <a:spcPct val="90000"/>
        </a:lnSpc>
        <a:spcBef>
          <a:spcPct val="0"/>
        </a:spcBef>
        <a:buNone/>
        <a:defRPr sz="4400" kern="1200">
          <a:solidFill>
            <a:schemeClr val="tx1"/>
          </a:solidFill>
          <a:latin typeface="Verdana" charset="0"/>
          <a:ea typeface="Verdana" charset="0"/>
          <a:cs typeface="Verdana" charset="0"/>
        </a:defRPr>
      </a:lvl1pPr>
    </p:titleStyle>
    <p:bodyStyle>
      <a:lvl1pPr marL="0" indent="0" algn="l" defTabSz="914400" rtl="0" eaLnBrk="1" latinLnBrk="0" hangingPunct="1">
        <a:lnSpc>
          <a:spcPct val="90000"/>
        </a:lnSpc>
        <a:spcBef>
          <a:spcPts val="1000"/>
        </a:spcBef>
        <a:buFontTx/>
        <a:buNone/>
        <a:defRPr sz="2800" kern="1200">
          <a:solidFill>
            <a:schemeClr val="tx1"/>
          </a:solidFill>
          <a:latin typeface="Verdana" charset="0"/>
          <a:ea typeface="Verdana" charset="0"/>
          <a:cs typeface="Verdana" charset="0"/>
        </a:defRPr>
      </a:lvl1pPr>
      <a:lvl2pPr marL="457200" indent="0" algn="l" defTabSz="914400" rtl="0" eaLnBrk="1" latinLnBrk="0" hangingPunct="1">
        <a:lnSpc>
          <a:spcPct val="90000"/>
        </a:lnSpc>
        <a:spcBef>
          <a:spcPts val="500"/>
        </a:spcBef>
        <a:buFontTx/>
        <a:buNone/>
        <a:defRPr sz="2400" kern="1200">
          <a:solidFill>
            <a:schemeClr val="tx1"/>
          </a:solidFill>
          <a:latin typeface="Verdana" charset="0"/>
          <a:ea typeface="Verdana" charset="0"/>
          <a:cs typeface="Verdana" charset="0"/>
        </a:defRPr>
      </a:lvl2pPr>
      <a:lvl3pPr marL="914400" indent="0" algn="l" defTabSz="914400" rtl="0" eaLnBrk="1" latinLnBrk="0" hangingPunct="1">
        <a:lnSpc>
          <a:spcPct val="90000"/>
        </a:lnSpc>
        <a:spcBef>
          <a:spcPts val="500"/>
        </a:spcBef>
        <a:buFontTx/>
        <a:buNone/>
        <a:defRPr sz="2000" kern="1200">
          <a:solidFill>
            <a:schemeClr val="tx1"/>
          </a:solidFill>
          <a:latin typeface="Verdana" charset="0"/>
          <a:ea typeface="Verdana" charset="0"/>
          <a:cs typeface="Verdana" charset="0"/>
        </a:defRPr>
      </a:lvl3pPr>
      <a:lvl4pPr marL="1371600" indent="0" algn="l" defTabSz="914400" rtl="0" eaLnBrk="1" latinLnBrk="0" hangingPunct="1">
        <a:lnSpc>
          <a:spcPct val="90000"/>
        </a:lnSpc>
        <a:spcBef>
          <a:spcPts val="500"/>
        </a:spcBef>
        <a:buFontTx/>
        <a:buNone/>
        <a:defRPr sz="1800" kern="1200">
          <a:solidFill>
            <a:schemeClr val="tx1"/>
          </a:solidFill>
          <a:latin typeface="Verdana" charset="0"/>
          <a:ea typeface="Verdana" charset="0"/>
          <a:cs typeface="Verdana" charset="0"/>
        </a:defRPr>
      </a:lvl4pPr>
      <a:lvl5pPr marL="1828800" indent="0" algn="l" defTabSz="914400" rtl="0" eaLnBrk="1" latinLnBrk="0" hangingPunct="1">
        <a:lnSpc>
          <a:spcPct val="90000"/>
        </a:lnSpc>
        <a:spcBef>
          <a:spcPts val="500"/>
        </a:spcBef>
        <a:buFontTx/>
        <a:buNone/>
        <a:defRPr sz="1800" kern="1200">
          <a:solidFill>
            <a:schemeClr val="tx1"/>
          </a:solidFill>
          <a:latin typeface="Verdana" charset="0"/>
          <a:ea typeface="Verdana" charset="0"/>
          <a:cs typeface="Verdana"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Users/johannesvanleuven/Library/Containers/com.microsoft.Outlook/Data/Library/Caches/Signatures/signature_1999329948"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460638" y="680645"/>
            <a:ext cx="4298739" cy="0"/>
          </a:xfrm>
          <a:prstGeom prst="line">
            <a:avLst/>
          </a:prstGeom>
          <a:ln w="24130">
            <a:solidFill>
              <a:srgbClr val="C1D853"/>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81074" y="243335"/>
            <a:ext cx="4574874" cy="392415"/>
          </a:xfrm>
          <a:prstGeom prst="rect">
            <a:avLst/>
          </a:prstGeom>
          <a:noFill/>
        </p:spPr>
        <p:txBody>
          <a:bodyPr wrap="square" rtlCol="0">
            <a:spAutoFit/>
          </a:bodyPr>
          <a:lstStyle/>
          <a:p>
            <a:r>
              <a:rPr lang="en-US" sz="1950" spc="40" dirty="0">
                <a:solidFill>
                  <a:schemeClr val="bg1"/>
                </a:solidFill>
                <a:latin typeface="Century Gothic" charset="0"/>
                <a:ea typeface="Century Gothic" charset="0"/>
                <a:cs typeface="Century Gothic" charset="0"/>
              </a:rPr>
              <a:t>Johannes E.G. (Hans) van Leuven</a:t>
            </a:r>
            <a:endParaRPr lang="en-US" sz="1950" i="1" spc="40" dirty="0">
              <a:solidFill>
                <a:schemeClr val="bg1"/>
              </a:solidFill>
              <a:latin typeface="Century Gothic" charset="0"/>
              <a:ea typeface="Century Gothic" charset="0"/>
              <a:cs typeface="Century Gothic" charset="0"/>
            </a:endParaRPr>
          </a:p>
        </p:txBody>
      </p:sp>
      <p:sp>
        <p:nvSpPr>
          <p:cNvPr id="6" name="TextBox 5"/>
          <p:cNvSpPr txBox="1"/>
          <p:nvPr/>
        </p:nvSpPr>
        <p:spPr>
          <a:xfrm>
            <a:off x="381074" y="710598"/>
            <a:ext cx="9605889" cy="1046440"/>
          </a:xfrm>
          <a:prstGeom prst="rect">
            <a:avLst/>
          </a:prstGeom>
          <a:noFill/>
        </p:spPr>
        <p:txBody>
          <a:bodyPr wrap="square" rtlCol="0">
            <a:spAutoFit/>
          </a:bodyPr>
          <a:lstStyle/>
          <a:p>
            <a:r>
              <a:rPr lang="en-US" sz="1400" dirty="0">
                <a:solidFill>
                  <a:schemeClr val="bg1"/>
                </a:solidFill>
              </a:rPr>
              <a:t>Project Manager, Business Partner for Supplier Quality, NPI Lead ,Supply Chain Management, Lead-Auditor</a:t>
            </a:r>
          </a:p>
          <a:p>
            <a:endParaRPr lang="en-US" sz="1600" dirty="0">
              <a:solidFill>
                <a:schemeClr val="bg1"/>
              </a:solidFill>
            </a:endParaRPr>
          </a:p>
          <a:p>
            <a:r>
              <a:rPr lang="en-US" b="1" dirty="0"/>
              <a:t>Years of experience in industry</a:t>
            </a:r>
          </a:p>
          <a:p>
            <a:endParaRPr lang="en-US" sz="1400" dirty="0">
              <a:solidFill>
                <a:schemeClr val="bg1"/>
              </a:solidFill>
            </a:endParaRPr>
          </a:p>
        </p:txBody>
      </p:sp>
      <p:sp>
        <p:nvSpPr>
          <p:cNvPr id="11" name="Content Placeholder 10"/>
          <p:cNvSpPr>
            <a:spLocks noGrp="1"/>
          </p:cNvSpPr>
          <p:nvPr>
            <p:ph idx="1"/>
          </p:nvPr>
        </p:nvSpPr>
        <p:spPr/>
        <p:txBody>
          <a:bodyPr>
            <a:noAutofit/>
          </a:bodyPr>
          <a:lstStyle/>
          <a:p>
            <a:pPr marL="0" marR="339090" indent="0">
              <a:spcBef>
                <a:spcPts val="1055"/>
              </a:spcBef>
              <a:buNone/>
            </a:pPr>
            <a:endParaRPr lang="en-US" sz="1200" spc="-5" dirty="0">
              <a:cs typeface="Arial"/>
            </a:endParaRPr>
          </a:p>
          <a:p>
            <a:pPr marL="0" marR="339090" indent="0">
              <a:spcBef>
                <a:spcPts val="1055"/>
              </a:spcBef>
              <a:buNone/>
            </a:pPr>
            <a:r>
              <a:rPr lang="en-US" sz="1200" spc="-5" dirty="0">
                <a:cs typeface="Arial"/>
              </a:rPr>
              <a:t>Hans van Leuven is </a:t>
            </a:r>
            <a:r>
              <a:rPr lang="en-US" sz="1200" dirty="0">
                <a:cs typeface="Arial"/>
              </a:rPr>
              <a:t>a Supply Chain Management and NPI professional with </a:t>
            </a:r>
            <a:r>
              <a:rPr lang="en-US" sz="1200" spc="-10" dirty="0">
                <a:cs typeface="Arial"/>
              </a:rPr>
              <a:t>over 20 years of program management</a:t>
            </a:r>
            <a:r>
              <a:rPr lang="en-US" sz="1200" spc="-5" dirty="0">
                <a:cs typeface="Arial"/>
              </a:rPr>
              <a:t> </a:t>
            </a:r>
            <a:r>
              <a:rPr lang="en-US" sz="1200" dirty="0"/>
              <a:t>for complex integrated and regulated products. Working for </a:t>
            </a:r>
            <a:r>
              <a:rPr lang="en-US" sz="1200" dirty="0">
                <a:cs typeface="Times New Roman"/>
              </a:rPr>
              <a:t>Océ (Canon Company) on the industrialization of Complex Printers and more recently at Philips Health-Tech division, Hans has amassed knowledge across many countries and cultures needed to be successful in this function.</a:t>
            </a:r>
            <a:endParaRPr lang="en-US" sz="1200" dirty="0"/>
          </a:p>
          <a:p>
            <a:pPr marL="0" indent="0">
              <a:buNone/>
            </a:pPr>
            <a:r>
              <a:rPr lang="en-US" sz="1200" dirty="0"/>
              <a:t>Hans has been involved in many </a:t>
            </a:r>
            <a:r>
              <a:rPr lang="en-US" sz="1200" b="1" dirty="0"/>
              <a:t>NPI </a:t>
            </a:r>
            <a:r>
              <a:rPr lang="en-US" sz="1200" dirty="0"/>
              <a:t>and </a:t>
            </a:r>
            <a:r>
              <a:rPr lang="en-US" sz="1200" b="1" dirty="0"/>
              <a:t>Supply Chain Management </a:t>
            </a:r>
            <a:r>
              <a:rPr lang="en-US" sz="1200" dirty="0"/>
              <a:t>projects including arranging sourcing, contracts, and service level agreements. Teamed up and gave direction with suppliers in &gt;20 countries with the last &gt;15 years focused in greater Europe, US also in Asia. His key strengths include process improvement, time to market, strong analytical and intercultural skills. Since 2 year also acting as a Lead-auditor auditing ISO 9001 and ISO13485. </a:t>
            </a:r>
          </a:p>
          <a:p>
            <a:pPr marL="0" indent="0">
              <a:buNone/>
            </a:pPr>
            <a:r>
              <a:rPr lang="en-US" sz="1200" dirty="0"/>
              <a:t>At Philips, Hans has finalized the Industrialization plans, supply chain setup, contract and deliverables according to ISO13485:2016 new QMS. Program was a Software proposition for a </a:t>
            </a:r>
            <a:r>
              <a:rPr lang="en-US" sz="1200" i="1" dirty="0"/>
              <a:t>Health data platform </a:t>
            </a:r>
            <a:r>
              <a:rPr lang="en-US" sz="1200" dirty="0"/>
              <a:t>using a </a:t>
            </a:r>
            <a:r>
              <a:rPr lang="en-US" sz="1200" i="1" dirty="0"/>
              <a:t>smart connected IoT device</a:t>
            </a:r>
            <a:r>
              <a:rPr lang="en-US" sz="1200" dirty="0"/>
              <a:t>. </a:t>
            </a:r>
            <a:r>
              <a:rPr lang="en-US" sz="1200" i="1" dirty="0"/>
              <a:t>Embedded software </a:t>
            </a:r>
            <a:r>
              <a:rPr lang="en-US" sz="1200" dirty="0"/>
              <a:t>was outsourced as well as the data management and the App. Total overview and Industrialization was managed within the project. The new portfolio industrialization included working  with new suppliers in EU and CN for the first time realizing, co-designing and documenting ISO13485 compliant devices.</a:t>
            </a:r>
          </a:p>
          <a:p>
            <a:pPr marL="0" indent="0">
              <a:buNone/>
            </a:pPr>
            <a:r>
              <a:rPr lang="en-US" sz="1200" dirty="0"/>
              <a:t>Hans comes with a </a:t>
            </a:r>
            <a:r>
              <a:rPr lang="en-US" sz="1200" i="1" dirty="0"/>
              <a:t>BSc. in Mechanics </a:t>
            </a:r>
            <a:r>
              <a:rPr lang="en-US" sz="1200" dirty="0"/>
              <a:t>from </a:t>
            </a:r>
            <a:r>
              <a:rPr lang="en-US" sz="1200" b="1" dirty="0"/>
              <a:t>Fontys University Applied Science</a:t>
            </a:r>
            <a:r>
              <a:rPr lang="en-US" sz="1200" dirty="0"/>
              <a:t>, Specialization: computer aided manufacturing. He has a 2016 Lead-Auditor Medical ISO13485 and ISO9001 certificate by Philips. During 2014-2017  he has attended more then 30 trainings on regulated Consumer lifestyle and Medical industry. Between 2000 to 2010, Hans completed Coaching and self-reflection courses, six sigma, lean trainings, strategic suppliers selection. During 2000 Manufacturing Excellence program by KPMG, a Lean on the job, training program where he was responsible for the quality team. Before 2000 technical and strategic sourcing trainings many technical fields. personality, not to formal but can be formal. Can boost self confidence level of a local factory and people while controlling the risk level.   </a:t>
            </a:r>
          </a:p>
          <a:p>
            <a:endParaRPr lang="en-GB" sz="1200" dirty="0"/>
          </a:p>
          <a:p>
            <a:endParaRPr lang="en-GB" sz="1200" dirty="0"/>
          </a:p>
          <a:p>
            <a:pPr>
              <a:lnSpc>
                <a:spcPct val="100000"/>
              </a:lnSpc>
              <a:spcBef>
                <a:spcPts val="55"/>
              </a:spcBef>
            </a:pPr>
            <a:endParaRPr lang="en-US" sz="1200" dirty="0">
              <a:cs typeface="Times New Roman"/>
            </a:endParaRPr>
          </a:p>
          <a:p>
            <a:endParaRPr lang="en-US" sz="1200" dirty="0"/>
          </a:p>
        </p:txBody>
      </p:sp>
      <p:sp>
        <p:nvSpPr>
          <p:cNvPr id="14" name="Rectangle 2"/>
          <p:cNvSpPr>
            <a:spLocks noChangeArrowheads="1"/>
          </p:cNvSpPr>
          <p:nvPr/>
        </p:nvSpPr>
        <p:spPr bwMode="auto">
          <a:xfrm>
            <a:off x="460638" y="57292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025" name="Picture 1" descr="id:image001.png@01D34D78.B1B21A5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8200" y="6245550"/>
            <a:ext cx="361950" cy="3429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3"/>
          <p:cNvSpPr>
            <a:spLocks noChangeArrowheads="1"/>
          </p:cNvSpPr>
          <p:nvPr/>
        </p:nvSpPr>
        <p:spPr bwMode="auto">
          <a:xfrm>
            <a:off x="1200150" y="6264213"/>
            <a:ext cx="105208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Verdana" charset="0"/>
                <a:ea typeface="Verdana" charset="0"/>
                <a:cs typeface="Verdana" charset="0"/>
              </a:rPr>
              <a:t> Johannes E.G. (Hans) van Leuven | </a:t>
            </a:r>
            <a:r>
              <a:rPr lang="en-US" altLang="en-US" sz="1200" dirty="0">
                <a:latin typeface="Verdana" charset="0"/>
                <a:ea typeface="Verdana" charset="0"/>
                <a:cs typeface="Verdana" charset="0"/>
              </a:rPr>
              <a:t>Business Partner</a:t>
            </a:r>
            <a:r>
              <a:rPr kumimoji="0" lang="en-US" altLang="en-US" sz="1200" b="0" i="0" u="none" strike="noStrike" cap="none" normalizeH="0" baseline="0" dirty="0">
                <a:ln>
                  <a:noFill/>
                </a:ln>
                <a:solidFill>
                  <a:schemeClr val="tx1"/>
                </a:solidFill>
                <a:effectLst/>
                <a:latin typeface="Verdana" charset="0"/>
                <a:ea typeface="Verdana" charset="0"/>
                <a:cs typeface="Verdana" charset="0"/>
              </a:rPr>
              <a:t> </a:t>
            </a:r>
            <a:r>
              <a:rPr kumimoji="0" lang="en-US" altLang="en-US" sz="1200" b="0" i="0" u="none" strike="noStrike" cap="none" normalizeH="0" dirty="0">
                <a:ln>
                  <a:noFill/>
                </a:ln>
                <a:solidFill>
                  <a:schemeClr val="tx1"/>
                </a:solidFill>
                <a:effectLst/>
                <a:latin typeface="Verdana" charset="0"/>
                <a:ea typeface="Verdana" charset="0"/>
                <a:cs typeface="Verdana" charset="0"/>
              </a:rPr>
              <a:t>for Supplier Quality and </a:t>
            </a:r>
            <a:r>
              <a:rPr lang="en-US" altLang="en-US" sz="1200" dirty="0">
                <a:latin typeface="Verdana" charset="0"/>
                <a:ea typeface="Verdana" charset="0"/>
                <a:cs typeface="Verdana" charset="0"/>
              </a:rPr>
              <a:t>Supply Chain, Program management </a:t>
            </a:r>
            <a:r>
              <a:rPr kumimoji="0" lang="en-US" altLang="en-US" sz="1200" b="0" i="0" u="none" strike="noStrike" cap="none" normalizeH="0" baseline="0" dirty="0">
                <a:ln>
                  <a:noFill/>
                </a:ln>
                <a:solidFill>
                  <a:schemeClr val="tx1"/>
                </a:solidFill>
                <a:effectLst/>
                <a:latin typeface="Verdana" charset="0"/>
                <a:ea typeface="Verdana" charset="0"/>
                <a:cs typeface="Verdana" charset="0"/>
              </a:rPr>
              <a:t>+31620707830  </a:t>
            </a:r>
          </a:p>
        </p:txBody>
      </p:sp>
    </p:spTree>
    <p:extLst>
      <p:ext uri="{BB962C8B-B14F-4D97-AF65-F5344CB8AC3E}">
        <p14:creationId xmlns:p14="http://schemas.microsoft.com/office/powerpoint/2010/main" val="933315732"/>
      </p:ext>
    </p:extLst>
  </p:cSld>
  <p:clrMapOvr>
    <a:masterClrMapping/>
  </p:clrMapOvr>
</p:sld>
</file>

<file path=ppt/theme/theme1.xml><?xml version="1.0" encoding="utf-8"?>
<a:theme xmlns:a="http://schemas.openxmlformats.org/drawingml/2006/main" name="Office Theme Haveitmade">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401</Words>
  <Application>Microsoft Macintosh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Century Gothic</vt:lpstr>
      <vt:lpstr>Times New Roman</vt:lpstr>
      <vt:lpstr>Verdana</vt:lpstr>
      <vt:lpstr>Office Theme Haveitmade</vt:lpstr>
      <vt:lpstr>PowerPoint Presentation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Hans van Leuven</dc:creator>
  <cp:lastModifiedBy>Johannes E.G. (Hans) van Leuven</cp:lastModifiedBy>
  <cp:revision>7</cp:revision>
  <dcterms:created xsi:type="dcterms:W3CDTF">2017-12-19T15:06:47Z</dcterms:created>
  <dcterms:modified xsi:type="dcterms:W3CDTF">2018-05-11T09:28:41Z</dcterms:modified>
</cp:coreProperties>
</file>